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charts/chart1.xml" ContentType="application/vnd.openxmlformats-officedocument.drawingml.chart+xml"/>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57542"/>
          <c:y val="0.357542"/>
          <c:w val="0.284916"/>
          <c:h val="0.272416"/>
        </c:manualLayout>
      </c:layout>
      <c:pieChart>
        <c:varyColors val="0"/>
        <c:ser>
          <c:idx val="0"/>
          <c:order val="0"/>
          <c:tx>
            <c:strRef>
              <c:f>Sheet1!$A$2</c:f>
              <c:strCache>
                <c:ptCount val="1"/>
                <c:pt idx="0">
                  <c:v>Region 1</c:v>
                </c:pt>
              </c:strCache>
            </c:strRef>
          </c:tx>
          <c:spPr>
            <a:solidFill>
              <a:schemeClr val="accent4">
                <a:hueOff val="103425"/>
                <a:satOff val="-7243"/>
                <a:lumOff val="9921"/>
              </a:schemeClr>
            </a:solidFill>
            <a:ln w="12700" cap="flat">
              <a:solidFill>
                <a:srgbClr val="000000"/>
              </a:solidFill>
              <a:prstDash val="solid"/>
              <a:miter lim="400000"/>
            </a:ln>
            <a:effectLst>
              <a:outerShdw sx="100000" sy="100000" kx="0" ky="0" algn="tl" rotWithShape="1" blurRad="127000" dist="76200" dir="18900000">
                <a:srgbClr val="000000">
                  <a:alpha val="75000"/>
                </a:srgbClr>
              </a:outerShdw>
            </a:effectLst>
          </c:spPr>
          <c:explosion val="2"/>
          <c:dPt>
            <c:idx val="0"/>
            <c:explosion val="2"/>
            <c:spPr>
              <a:solidFill>
                <a:schemeClr val="accent4">
                  <a:hueOff val="103425"/>
                  <a:satOff val="-7243"/>
                  <a:lumOff val="9921"/>
                </a:schemeClr>
              </a:solidFill>
              <a:ln w="12700" cap="flat">
                <a:solidFill>
                  <a:srgbClr val="000000"/>
                </a:solidFill>
                <a:prstDash val="solid"/>
                <a:miter lim="400000"/>
              </a:ln>
              <a:effectLst>
                <a:outerShdw sx="100000" sy="100000" kx="0" ky="0" algn="tl" rotWithShape="1" blurRad="127000" dist="76200" dir="18900000">
                  <a:srgbClr val="000000">
                    <a:alpha val="75000"/>
                  </a:srgbClr>
                </a:outerShdw>
              </a:effectLst>
            </c:spPr>
          </c:dPt>
          <c:dPt>
            <c:idx val="1"/>
            <c:explosion val="2"/>
            <c:spPr>
              <a:solidFill>
                <a:srgbClr val="FDCC50"/>
              </a:solidFill>
              <a:ln w="12700" cap="flat">
                <a:solidFill>
                  <a:srgbClr val="000000"/>
                </a:solidFill>
                <a:prstDash val="solid"/>
                <a:miter lim="400000"/>
              </a:ln>
              <a:effectLst>
                <a:outerShdw sx="100000" sy="100000" kx="0" ky="0" algn="tl" rotWithShape="1" blurRad="127000" dist="76200" dir="18900000">
                  <a:srgbClr val="000000">
                    <a:alpha val="75000"/>
                  </a:srgbClr>
                </a:outerShdw>
              </a:effectLst>
            </c:spPr>
          </c:dPt>
          <c:dPt>
            <c:idx val="2"/>
            <c:explosion val="3"/>
            <c:spPr>
              <a:solidFill>
                <a:srgbClr val="FFA04E"/>
              </a:solidFill>
              <a:ln w="12700" cap="flat">
                <a:noFill/>
                <a:miter lim="400000"/>
              </a:ln>
              <a:effectLst>
                <a:outerShdw sx="100000" sy="100000" kx="0" ky="0" algn="tl" rotWithShape="1" blurRad="127000" dist="76200" dir="18900000">
                  <a:srgbClr val="000000">
                    <a:alpha val="75000"/>
                  </a:srgbClr>
                </a:outerShdw>
              </a:effectLst>
            </c:spPr>
          </c:dPt>
          <c:dPt>
            <c:idx val="3"/>
            <c:explosion val="2"/>
            <c:spPr>
              <a:solidFill>
                <a:schemeClr val="accent4">
                  <a:hueOff val="-309705"/>
                  <a:satOff val="16978"/>
                  <a:lumOff val="-20772"/>
                </a:schemeClr>
              </a:solidFill>
              <a:ln w="12700" cap="flat">
                <a:noFill/>
                <a:miter lim="400000"/>
              </a:ln>
              <a:effectLst>
                <a:outerShdw sx="100000" sy="100000" kx="0" ky="0" algn="tl" rotWithShape="1" blurRad="127000" dist="76200" dir="18900000">
                  <a:srgbClr val="000000">
                    <a:alpha val="75000"/>
                  </a:srgbClr>
                </a:outerShdw>
              </a:effectLst>
            </c:spPr>
          </c:dPt>
          <c:dPt>
            <c:idx val="4"/>
            <c:explosion val="2"/>
            <c:spPr>
              <a:solidFill>
                <a:srgbClr val="E27287"/>
              </a:solidFill>
              <a:ln w="12700" cap="flat">
                <a:noFill/>
                <a:miter lim="400000"/>
              </a:ln>
              <a:effectLst>
                <a:outerShdw sx="100000" sy="100000" kx="0" ky="0" algn="tl" rotWithShape="1" blurRad="127000" dist="76200" dir="18900000">
                  <a:srgbClr val="000000">
                    <a:alpha val="75000"/>
                  </a:srgbClr>
                </a:outerShdw>
              </a:effectLst>
            </c:spPr>
          </c:dPt>
          <c:dPt>
            <c:idx val="5"/>
            <c:explosion val="2"/>
            <c:spPr>
              <a:solidFill>
                <a:srgbClr val="AF576A"/>
              </a:solidFill>
              <a:ln w="12700" cap="flat">
                <a:noFill/>
                <a:miter lim="400000"/>
              </a:ln>
              <a:effectLst>
                <a:outerShdw sx="100000" sy="100000" kx="0" ky="0" algn="tl" rotWithShape="1" blurRad="127000" dist="76200" dir="18900000">
                  <a:srgbClr val="000000">
                    <a:alpha val="75000"/>
                  </a:srgbClr>
                </a:outerShdw>
              </a:effectLst>
            </c:spPr>
          </c:dPt>
          <c:dPt>
            <c:idx val="6"/>
            <c:explosion val="2"/>
            <c:spPr>
              <a:solidFill>
                <a:srgbClr val="F2D89F"/>
              </a:solidFill>
              <a:ln w="12700" cap="flat">
                <a:solidFill>
                  <a:srgbClr val="222222"/>
                </a:solidFill>
                <a:prstDash val="solid"/>
                <a:miter lim="400000"/>
              </a:ln>
              <a:effectLst>
                <a:outerShdw sx="100000" sy="100000" kx="0" ky="0" algn="tl" rotWithShape="1" blurRad="127000" dist="76200" dir="18900000">
                  <a:srgbClr val="000000">
                    <a:alpha val="75000"/>
                  </a:srgbClr>
                </a:outerShdw>
              </a:effectLst>
            </c:spPr>
          </c:dPt>
          <c:dPt>
            <c:idx val="7"/>
            <c:explosion val="3"/>
            <c:spPr>
              <a:solidFill>
                <a:srgbClr val="FDD367"/>
              </a:solidFill>
              <a:ln w="12700" cap="flat">
                <a:solidFill>
                  <a:srgbClr val="222222"/>
                </a:solidFill>
                <a:prstDash val="solid"/>
                <a:miter lim="400000"/>
              </a:ln>
              <a:effectLst>
                <a:outerShdw sx="100000" sy="100000" kx="0" ky="0" algn="tl" rotWithShape="1" blurRad="127000" dist="76200" dir="18900000">
                  <a:srgbClr val="000000">
                    <a:alpha val="75000"/>
                  </a:srgbClr>
                </a:outerShdw>
              </a:effectLst>
            </c:spPr>
          </c:dPt>
          <c:dPt>
            <c:idx val="8"/>
            <c:explosion val="2"/>
            <c:spPr>
              <a:solidFill>
                <a:srgbClr val="FFAD66"/>
              </a:solidFill>
              <a:ln w="12700" cap="flat">
                <a:noFill/>
                <a:miter lim="400000"/>
              </a:ln>
              <a:effectLst>
                <a:outerShdw sx="100000" sy="100000" kx="0" ky="0" algn="tl" rotWithShape="1" blurRad="127000" dist="76200" dir="18900000">
                  <a:srgbClr val="000000">
                    <a:alpha val="75000"/>
                  </a:srgbClr>
                </a:outerShdw>
              </a:effectLst>
            </c:spPr>
          </c:dPt>
          <c:dLbls>
            <c:dLbl>
              <c:idx val="0"/>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1"/>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2"/>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3"/>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4"/>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5"/>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6"/>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7"/>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dLbl>
              <c:idx val="8"/>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dLbl>
            <c:numFmt formatCode="#,##0%" sourceLinked="0"/>
            <c:txPr>
              <a:bodyPr/>
              <a:lstStyle/>
              <a:p>
                <a:pPr>
                  <a:defRPr b="0" i="0" strike="noStrike" sz="4000" u="none">
                    <a:solidFill>
                      <a:srgbClr val="000000"/>
                    </a:solidFill>
                    <a:latin typeface="Graphik"/>
                  </a:defRPr>
                </a:pPr>
              </a:p>
            </c:txPr>
            <c:dLblPos val="outEnd"/>
            <c:showLegendKey val="0"/>
            <c:showVal val="0"/>
            <c:showCatName val="1"/>
            <c:showSerName val="0"/>
            <c:showPercent val="1"/>
            <c:showBubbleSize val="0"/>
            <c:showLeaderLines val="1"/>
            <c:leaderLines>
              <c:spPr>
                <a:noFill/>
                <a:ln w="12700" cap="flat">
                  <a:solidFill>
                    <a:srgbClr val="000000"/>
                  </a:solidFill>
                  <a:prstDash val="solid"/>
                  <a:miter lim="400000"/>
                </a:ln>
                <a:effectLst/>
              </c:spPr>
            </c:leaderLines>
          </c:dLbls>
          <c:cat>
            <c:strRef>
              <c:f>Sheet1!$B$1:$J$1</c:f>
              <c:strCache>
                <c:ptCount val="9"/>
                <c:pt idx="0">
                  <c:v>ACS Members*</c:v>
                </c:pt>
                <c:pt idx="1">
                  <c:v>Non-Members*</c:v>
                </c:pt>
                <c:pt idx="2">
                  <c:v>Emeritus/Retired</c:v>
                </c:pt>
                <c:pt idx="3">
                  <c:v>Grad Students</c:v>
                </c:pt>
                <c:pt idx="4">
                  <c:v>Undergraduate</c:v>
                </c:pt>
                <c:pt idx="5">
                  <c:v>Post-Doc</c:v>
                </c:pt>
                <c:pt idx="6">
                  <c:v>High School</c:v>
                </c:pt>
                <c:pt idx="7">
                  <c:v>K-12 Teachers</c:v>
                </c:pt>
                <c:pt idx="8">
                  <c:v>Guests</c:v>
                </c:pt>
              </c:strCache>
            </c:strRef>
          </c:cat>
          <c:val>
            <c:numRef>
              <c:f>Sheet1!$B$2:$J$2</c:f>
              <c:numCache>
                <c:ptCount val="9"/>
                <c:pt idx="0">
                  <c:v>411.000000</c:v>
                </c:pt>
                <c:pt idx="1">
                  <c:v>124.000000</c:v>
                </c:pt>
                <c:pt idx="2">
                  <c:v>8.000000</c:v>
                </c:pt>
                <c:pt idx="3">
                  <c:v>303.000000</c:v>
                </c:pt>
                <c:pt idx="4">
                  <c:v>393.000000</c:v>
                </c:pt>
                <c:pt idx="5">
                  <c:v>33.000000</c:v>
                </c:pt>
                <c:pt idx="6">
                  <c:v>48.000000</c:v>
                </c:pt>
                <c:pt idx="7">
                  <c:v>12.000000</c:v>
                </c:pt>
                <c:pt idx="8">
                  <c:v>65.000000</c:v>
                </c:pt>
              </c:numCache>
            </c:numRef>
          </c:val>
        </c:ser>
        <c:firstSliceAng val="315"/>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9" name="Shape 179"/>
          <p:cNvSpPr/>
          <p:nvPr>
            <p:ph type="sldImg"/>
          </p:nvPr>
        </p:nvSpPr>
        <p:spPr>
          <a:xfrm>
            <a:off x="1143000" y="685800"/>
            <a:ext cx="4572000" cy="3429000"/>
          </a:xfrm>
          <a:prstGeom prst="rect">
            <a:avLst/>
          </a:prstGeom>
        </p:spPr>
        <p:txBody>
          <a:bodyPr/>
          <a:lstStyle/>
          <a:p>
            <a:pPr/>
          </a:p>
        </p:txBody>
      </p:sp>
      <p:sp>
        <p:nvSpPr>
          <p:cNvPr id="180" name="Shape 18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12"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100" name="Slide Title"/>
          <p:cNvSpPr txBox="1"/>
          <p:nvPr>
            <p:ph type="title" hasCustomPrompt="1"/>
          </p:nvPr>
        </p:nvSpPr>
        <p:spPr>
          <a:prstGeom prst="rect">
            <a:avLst/>
          </a:prstGeom>
        </p:spPr>
        <p:txBody>
          <a:bodyPr/>
          <a:lstStyle/>
          <a:p>
            <a:pPr/>
            <a:r>
              <a:t>Slide 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Attribution</a:t>
            </a:r>
          </a:p>
        </p:txBody>
      </p:sp>
      <p:sp>
        <p:nvSpPr>
          <p:cNvPr id="136" name="Body Level One…"/>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lose-up of a curved, white, layered pattern"/>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Close-up of a layered pattern of gray stone"/>
          <p:cNvSpPr/>
          <p:nvPr>
            <p:ph type="pic" sz="quarter" idx="22"/>
          </p:nvPr>
        </p:nvSpPr>
        <p:spPr>
          <a:xfrm>
            <a:off x="7353300" y="3632200"/>
            <a:ext cx="9677400" cy="6451600"/>
          </a:xfrm>
          <a:prstGeom prst="rect">
            <a:avLst/>
          </a:prstGeom>
        </p:spPr>
        <p:txBody>
          <a:bodyPr lIns="91439" tIns="45719" rIns="91439" bIns="45719">
            <a:noAutofit/>
          </a:bodyPr>
          <a:lstStyle/>
          <a:p>
            <a:pPr/>
          </a:p>
        </p:txBody>
      </p:sp>
      <p:sp>
        <p:nvSpPr>
          <p:cNvPr id="146" name="Close-up of a white ribbed pattern"/>
          <p:cNvSpPr/>
          <p:nvPr>
            <p:ph type="pic" sz="quarter" idx="23"/>
          </p:nvPr>
        </p:nvSpPr>
        <p:spPr>
          <a:xfrm>
            <a:off x="14621933" y="3632200"/>
            <a:ext cx="9677401" cy="645725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Angular, futuristic, white corridor with shadows"/>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copy">
    <p:spTree>
      <p:nvGrpSpPr>
        <p:cNvPr id="1" name=""/>
        <p:cNvGrpSpPr/>
        <p:nvPr/>
      </p:nvGrpSpPr>
      <p:grpSpPr>
        <a:xfrm>
          <a:off x="0" y="0"/>
          <a:ext cx="0" cy="0"/>
          <a:chOff x="0" y="0"/>
          <a:chExt cx="0" cy="0"/>
        </a:xfrm>
      </p:grpSpPr>
      <p:sp>
        <p:nvSpPr>
          <p:cNvPr id="169" name="Close-up of the edge of white curved stone"/>
          <p:cNvSpPr/>
          <p:nvPr>
            <p:ph type="pic" idx="21"/>
          </p:nvPr>
        </p:nvSpPr>
        <p:spPr>
          <a:xfrm>
            <a:off x="12382500" y="-1206500"/>
            <a:ext cx="12103100" cy="16140313"/>
          </a:xfrm>
          <a:prstGeom prst="rect">
            <a:avLst/>
          </a:prstGeom>
        </p:spPr>
        <p:txBody>
          <a:bodyPr lIns="91439" tIns="45719" rIns="91439" bIns="45719">
            <a:noAutofit/>
          </a:bodyPr>
          <a:lstStyle/>
          <a:p>
            <a:pPr/>
          </a:p>
        </p:txBody>
      </p:sp>
      <p:sp>
        <p:nvSpPr>
          <p:cNvPr id="170" name="Slide Subtitl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171"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17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1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Futuristic, curved, white structure"/>
          <p:cNvSpPr/>
          <p:nvPr>
            <p:ph type="pic" idx="21"/>
          </p:nvPr>
        </p:nvSpPr>
        <p:spPr>
          <a:xfrm>
            <a:off x="0" y="-5397500"/>
            <a:ext cx="27190700" cy="20393025"/>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23"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4"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curved, white, layered pattern"/>
          <p:cNvSpPr/>
          <p:nvPr>
            <p:ph type="pic" idx="21"/>
          </p:nvPr>
        </p:nvSpPr>
        <p:spPr>
          <a:xfrm>
            <a:off x="11569700" y="0"/>
            <a:ext cx="13716000" cy="1371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3335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43" name="Slide Title"/>
          <p:cNvSpPr txBox="1"/>
          <p:nvPr>
            <p:ph type="title" hasCustomPrompt="1"/>
          </p:nvPr>
        </p:nvSpPr>
        <p:spPr>
          <a:prstGeom prst="rect">
            <a:avLst/>
          </a:prstGeom>
        </p:spPr>
        <p:txBody>
          <a:bodyPr/>
          <a:lstStyle/>
          <a:p>
            <a:pPr/>
            <a:r>
              <a:t>Slide 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Close-up of the edge of white curved stone"/>
          <p:cNvSpPr/>
          <p:nvPr>
            <p:ph type="pic" idx="21"/>
          </p:nvPr>
        </p:nvSpPr>
        <p:spPr>
          <a:xfrm>
            <a:off x="12382500" y="-1206500"/>
            <a:ext cx="12103100" cy="16140313"/>
          </a:xfrm>
          <a:prstGeom prst="rect">
            <a:avLst/>
          </a:prstGeom>
        </p:spPr>
        <p:txBody>
          <a:bodyPr lIns="91439" tIns="45719" rIns="91439" bIns="45719">
            <a:noAutofit/>
          </a:bodyPr>
          <a:lstStyle/>
          <a:p>
            <a:pPr/>
          </a:p>
        </p:txBody>
      </p:sp>
      <p:sp>
        <p:nvSpPr>
          <p:cNvPr id="61" name="Slide Subtitl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6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6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8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3911600"/>
            <a:ext cx="21971004" cy="4648200"/>
          </a:xfrm>
          <a:prstGeom prst="rect">
            <a:avLst/>
          </a:prstGeom>
        </p:spPr>
        <p:txBody>
          <a:bodyPr anchor="ctr"/>
          <a:lstStyle>
            <a:lvl1pPr>
              <a:defRPr spc="-119" sz="120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Picture 4" descr="Picture 4"/>
          <p:cNvPicPr>
            <a:picLocks noChangeAspect="1"/>
          </p:cNvPicPr>
          <p:nvPr/>
        </p:nvPicPr>
        <p:blipFill>
          <a:blip r:embed="rId2">
            <a:alphaModFix amt="25000"/>
            <a:extLst/>
          </a:blip>
          <a:stretch>
            <a:fillRect/>
          </a:stretch>
        </p:blipFill>
        <p:spPr>
          <a:xfrm>
            <a:off x="-2" y="0"/>
            <a:ext cx="24492860" cy="13716000"/>
          </a:xfrm>
          <a:prstGeom prst="rect">
            <a:avLst/>
          </a:prstGeom>
          <a:ln w="12700">
            <a:miter lim="400000"/>
          </a:ln>
        </p:spPr>
      </p:pic>
      <p:sp>
        <p:nvSpPr>
          <p:cNvPr id="183" name="EXHIBITION AND SPONSORSHIP FLYER"/>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algn="ctr">
              <a:defRPr>
                <a:solidFill>
                  <a:srgbClr val="011D57"/>
                </a:solidFill>
                <a:latin typeface="Arial"/>
                <a:ea typeface="Arial"/>
                <a:cs typeface="Arial"/>
                <a:sym typeface="Arial"/>
              </a:defRPr>
            </a:lvl1pPr>
          </a:lstStyle>
          <a:p>
            <a:pPr/>
            <a:r>
              <a:t>EXHIBITION AND SPONSORSHIP FLYER</a:t>
            </a:r>
          </a:p>
        </p:txBody>
      </p:sp>
      <p:sp>
        <p:nvSpPr>
          <p:cNvPr id="184" name="The 76th Southeastern and 81st Southwest Joint Regional Meeting of the American Chemical Society…"/>
          <p:cNvSpPr txBox="1"/>
          <p:nvPr>
            <p:ph type="title"/>
          </p:nvPr>
        </p:nvSpPr>
        <p:spPr>
          <a:xfrm>
            <a:off x="1350253" y="5655174"/>
            <a:ext cx="22258510" cy="4533199"/>
          </a:xfrm>
          <a:prstGeom prst="rect">
            <a:avLst/>
          </a:prstGeom>
        </p:spPr>
        <p:txBody>
          <a:bodyPr>
            <a:noAutofit/>
          </a:bodyPr>
          <a:lstStyle/>
          <a:p>
            <a:pPr lvl="1" algn="ctr" defTabSz="825500">
              <a:lnSpc>
                <a:spcPct val="100000"/>
              </a:lnSpc>
              <a:defRPr b="1" spc="0" sz="5800">
                <a:solidFill>
                  <a:srgbClr val="011D57"/>
                </a:solidFill>
                <a:latin typeface="Arial"/>
                <a:ea typeface="Arial"/>
                <a:cs typeface="Arial"/>
                <a:sym typeface="Arial"/>
              </a:defRPr>
            </a:pPr>
            <a:r>
              <a:t>The 76th Southeastern and 81st Southwest Joint Regional Meeting of the American Chemical Society</a:t>
            </a:r>
          </a:p>
          <a:p>
            <a:pPr lvl="1" algn="ctr" defTabSz="825500">
              <a:lnSpc>
                <a:spcPct val="100000"/>
              </a:lnSpc>
              <a:defRPr b="1" spc="0" sz="5800">
                <a:solidFill>
                  <a:srgbClr val="011D57"/>
                </a:solidFill>
                <a:latin typeface="Arial"/>
                <a:ea typeface="Arial"/>
                <a:cs typeface="Arial"/>
                <a:sym typeface="Arial"/>
              </a:defRPr>
            </a:pPr>
            <a:r>
              <a:t>Orlando, Florida</a:t>
            </a:r>
          </a:p>
          <a:p>
            <a:pPr lvl="1" algn="ctr" defTabSz="825500">
              <a:lnSpc>
                <a:spcPct val="100000"/>
              </a:lnSpc>
              <a:defRPr b="1" spc="0" sz="5800">
                <a:solidFill>
                  <a:srgbClr val="011D57"/>
                </a:solidFill>
                <a:latin typeface="Arial"/>
                <a:ea typeface="Arial"/>
                <a:cs typeface="Arial"/>
                <a:sym typeface="Arial"/>
              </a:defRPr>
            </a:pPr>
          </a:p>
          <a:p>
            <a:pPr lvl="1" algn="ctr" defTabSz="825500">
              <a:lnSpc>
                <a:spcPct val="100000"/>
              </a:lnSpc>
              <a:defRPr b="1" spc="0" sz="5800">
                <a:solidFill>
                  <a:srgbClr val="011D57"/>
                </a:solidFill>
                <a:latin typeface="Arial"/>
                <a:ea typeface="Arial"/>
                <a:cs typeface="Arial"/>
                <a:sym typeface="Arial"/>
              </a:defRPr>
            </a:pPr>
            <a:r>
              <a:t>October 26-29, 2025</a:t>
            </a:r>
          </a:p>
        </p:txBody>
      </p:sp>
      <p:pic>
        <p:nvPicPr>
          <p:cNvPr id="185" name="Chemistry in the sunshine sun.jpeg" descr="Chemistry in the sunshine sun.jpeg"/>
          <p:cNvPicPr>
            <a:picLocks noChangeAspect="1"/>
          </p:cNvPicPr>
          <p:nvPr/>
        </p:nvPicPr>
        <p:blipFill>
          <a:blip r:embed="rId3">
            <a:extLst/>
          </a:blip>
          <a:stretch>
            <a:fillRect/>
          </a:stretch>
        </p:blipFill>
        <p:spPr>
          <a:xfrm>
            <a:off x="3228" y="-13477"/>
            <a:ext cx="5249334" cy="5520268"/>
          </a:xfrm>
          <a:prstGeom prst="rect">
            <a:avLst/>
          </a:prstGeom>
          <a:ln w="12700">
            <a:miter lim="400000"/>
          </a:ln>
        </p:spPr>
      </p:pic>
      <p:sp>
        <p:nvSpPr>
          <p:cNvPr id="186" name="SERMACS/SWRM 2025…"/>
          <p:cNvSpPr txBox="1"/>
          <p:nvPr/>
        </p:nvSpPr>
        <p:spPr>
          <a:xfrm>
            <a:off x="660236" y="1176470"/>
            <a:ext cx="21971004" cy="464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8">
              <a:lnSpc>
                <a:spcPct val="90000"/>
              </a:lnSpc>
              <a:spcBef>
                <a:spcPts val="0"/>
              </a:spcBef>
              <a:defRPr spc="-91" sz="9200">
                <a:solidFill>
                  <a:srgbClr val="011D57"/>
                </a:solidFill>
                <a:latin typeface="Arial"/>
                <a:ea typeface="Arial"/>
                <a:cs typeface="Arial"/>
                <a:sym typeface="Arial"/>
              </a:defRPr>
            </a:pPr>
            <a:r>
              <a:t>       SERMACS/SWRM 2025</a:t>
            </a:r>
          </a:p>
          <a:p>
            <a:pPr lvl="8" defTabSz="825500">
              <a:spcBef>
                <a:spcPts val="0"/>
              </a:spcBef>
              <a:defRPr sz="5500">
                <a:solidFill>
                  <a:srgbClr val="011D57"/>
                </a:solidFill>
                <a:latin typeface="Arial"/>
                <a:ea typeface="Arial"/>
                <a:cs typeface="Arial"/>
                <a:sym typeface="Arial"/>
              </a:defRPr>
            </a:pPr>
            <a:r>
              <a:t>                 CHEMISTRY IN THE SUNSHINE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Other Advertising Opportunities"/>
          <p:cNvSpPr txBox="1"/>
          <p:nvPr>
            <p:ph type="title"/>
          </p:nvPr>
        </p:nvSpPr>
        <p:spPr>
          <a:xfrm>
            <a:off x="1206500" y="635000"/>
            <a:ext cx="15799658" cy="3454936"/>
          </a:xfrm>
          <a:prstGeom prst="rect">
            <a:avLst/>
          </a:prstGeom>
        </p:spPr>
        <p:txBody>
          <a:bodyPr/>
          <a:lstStyle/>
          <a:p>
            <a:pPr defTabSz="2048255">
              <a:defRPr spc="-84" sz="8400"/>
            </a:pPr>
            <a:r>
              <a:t>Other Advertising Opportunities</a:t>
            </a:r>
          </a:p>
          <a:p>
            <a:pPr defTabSz="2048255">
              <a:defRPr spc="-84" sz="8400"/>
            </a:pPr>
            <a:r>
              <a:t> </a:t>
            </a:r>
          </a:p>
        </p:txBody>
      </p:sp>
      <p:sp>
        <p:nvSpPr>
          <p:cNvPr id="220" name="OPTION 1- Sidewalk/ Floor Carpet Adhesives $2500/ 5 adhesives. Lead attendees from the main entrance right to your booth with strategically placed adhesives featuring your company ‘s logo and booth number. (Substitution for 2 window adhesives and 3 floor"/>
          <p:cNvSpPr txBox="1"/>
          <p:nvPr>
            <p:ph type="body" idx="1"/>
          </p:nvPr>
        </p:nvSpPr>
        <p:spPr>
          <a:xfrm>
            <a:off x="1412639" y="2696967"/>
            <a:ext cx="21063527" cy="9668680"/>
          </a:xfrm>
          <a:prstGeom prst="rect">
            <a:avLst/>
          </a:prstGeom>
        </p:spPr>
        <p:txBody>
          <a:bodyPr/>
          <a:lstStyle/>
          <a:p>
            <a:pPr>
              <a:defRPr>
                <a:solidFill>
                  <a:srgbClr val="000000"/>
                </a:solidFill>
              </a:defRPr>
            </a:pPr>
            <a:r>
              <a:t>OPTION 1- Sidewalk/ Floor Carpet Adhesives $2500/ 5 adhesives. Lead attendees from the main entrance right to your booth with strategically placed adhesives featuring your company ‘s logo and booth number. (Substitution for 2 window adhesives and 3 floor Adhesives available)</a:t>
            </a:r>
          </a:p>
          <a:p>
            <a:pPr>
              <a:defRPr>
                <a:solidFill>
                  <a:srgbClr val="000000"/>
                </a:solidFill>
              </a:defRPr>
            </a:pPr>
            <a:r>
              <a:t>OPTION 2- Exhibitor Workshops $1500/hour (limited opportunities available) Looking to educate our attendees about how your company or institution can help resolve their biggest dilemmas? Host an informative workshop in one of our conference rooms. Theater is located in our exhibit room. Hurry- sessions slots are extremely limited!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he Southeastern and Southwest Joint Regional Meeting of the American Chemical Society are conducting a joint technical conference in 2025 for chemical professionals, graduate and undergraduate students.…"/>
          <p:cNvSpPr txBox="1"/>
          <p:nvPr>
            <p:ph type="body" idx="1"/>
          </p:nvPr>
        </p:nvSpPr>
        <p:spPr>
          <a:xfrm>
            <a:off x="1206500" y="4248504"/>
            <a:ext cx="22661017" cy="8256011"/>
          </a:xfrm>
          <a:prstGeom prst="rect">
            <a:avLst/>
          </a:prstGeom>
        </p:spPr>
        <p:txBody>
          <a:bodyPr/>
          <a:lstStyle/>
          <a:p>
            <a:pPr lvl="1" marL="0" indent="457200">
              <a:buSzTx/>
              <a:buNone/>
              <a:defRPr>
                <a:solidFill>
                  <a:srgbClr val="000000"/>
                </a:solidFill>
              </a:defRPr>
            </a:pPr>
            <a:r>
              <a:t>The Southeastern and Southwest Joint Regional Meeting of the American Chemical Society are conducting a joint technical conference in 2025 for chemical professionals, graduate and undergraduate students.  </a:t>
            </a:r>
          </a:p>
          <a:p>
            <a:pPr lvl="2">
              <a:buSzPct val="27000"/>
              <a:buBlip>
                <a:blip r:embed="rId2"/>
              </a:buBlip>
              <a:defRPr>
                <a:solidFill>
                  <a:srgbClr val="000000"/>
                </a:solidFill>
              </a:defRPr>
            </a:pPr>
            <a:r>
              <a:t>Between 1500 and 2000 registrations are expected based on past participation and on the attractiveness of the meeting venue.</a:t>
            </a:r>
          </a:p>
          <a:p>
            <a:pPr lvl="2">
              <a:buSzPct val="27000"/>
              <a:buBlip>
                <a:blip r:embed="rId2"/>
              </a:buBlip>
              <a:defRPr>
                <a:solidFill>
                  <a:srgbClr val="000000"/>
                </a:solidFill>
              </a:defRPr>
            </a:pPr>
            <a:r>
              <a:t>Orlando, Florida, has been named for the seventh time the Top Meeting Destination for 2024 by Cvent, an industry-leading meetings, events, and hospitality technology provider.</a:t>
            </a:r>
          </a:p>
        </p:txBody>
      </p:sp>
      <p:sp>
        <p:nvSpPr>
          <p:cNvPr id="189" name="You Can Reach Up to 2000 Chemistry Professionals and…"/>
          <p:cNvSpPr txBox="1"/>
          <p:nvPr>
            <p:ph type="title" idx="4294967295"/>
          </p:nvPr>
        </p:nvSpPr>
        <p:spPr>
          <a:xfrm>
            <a:off x="1206500" y="778753"/>
            <a:ext cx="21971000" cy="2680998"/>
          </a:xfrm>
          <a:prstGeom prst="rect">
            <a:avLst/>
          </a:prstGeom>
        </p:spPr>
        <p:txBody>
          <a:bodyPr/>
          <a:lstStyle/>
          <a:p>
            <a:pPr algn="ctr" defTabSz="1536191">
              <a:defRPr spc="-67" sz="6740"/>
            </a:pPr>
            <a:r>
              <a:t>You Can Reach Up to 2000 Chemistry Professionals and </a:t>
            </a:r>
          </a:p>
          <a:p>
            <a:pPr algn="ctr" defTabSz="1536191">
              <a:defRPr spc="-67" sz="6740"/>
            </a:pPr>
            <a:r>
              <a:t>May Be More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Joint sermacs swrm-map copy.jpeg" descr="Joint sermacs swrm-map copy.jpeg"/>
          <p:cNvPicPr>
            <a:picLocks noChangeAspect="1"/>
          </p:cNvPicPr>
          <p:nvPr>
            <p:ph type="pic" idx="21"/>
          </p:nvPr>
        </p:nvPicPr>
        <p:blipFill>
          <a:blip r:embed="rId2">
            <a:extLst/>
          </a:blip>
          <a:srcRect l="0" t="0" r="0" b="0"/>
          <a:stretch>
            <a:fillRect/>
          </a:stretch>
        </p:blipFill>
        <p:spPr>
          <a:xfrm>
            <a:off x="10838877" y="1490986"/>
            <a:ext cx="13312345" cy="8613870"/>
          </a:xfrm>
          <a:prstGeom prst="rect">
            <a:avLst/>
          </a:prstGeom>
        </p:spPr>
      </p:pic>
      <p:sp>
        <p:nvSpPr>
          <p:cNvPr id="192" name="SERMACS Inc. comprises nine southeastern states and one territory of the United States composed of Virginia, Kentucky, Tennessee, North Carolina, South Carolina, Georgia, Alabama, Mississippi, Florida, and Porto Rico.…"/>
          <p:cNvSpPr txBox="1"/>
          <p:nvPr>
            <p:ph type="body" sz="half" idx="1"/>
          </p:nvPr>
        </p:nvSpPr>
        <p:spPr>
          <a:xfrm>
            <a:off x="467937" y="1271762"/>
            <a:ext cx="10048150" cy="10853887"/>
          </a:xfrm>
          <a:prstGeom prst="rect">
            <a:avLst/>
          </a:prstGeom>
        </p:spPr>
        <p:txBody>
          <a:bodyPr/>
          <a:lstStyle/>
          <a:p>
            <a:pPr lvl="2" marL="1371600" indent="-457200" defTabSz="355600">
              <a:spcBef>
                <a:spcPts val="4700"/>
              </a:spcBef>
              <a:buSzPct val="27000"/>
              <a:buBlip>
                <a:blip r:embed="rId3"/>
              </a:buBlip>
              <a:defRPr sz="4000">
                <a:solidFill>
                  <a:srgbClr val="000000"/>
                </a:solidFill>
                <a:latin typeface="Graphik Light"/>
                <a:ea typeface="Graphik Light"/>
                <a:cs typeface="Graphik Light"/>
                <a:sym typeface="Graphik Light"/>
              </a:defRPr>
            </a:pPr>
            <a:r>
              <a:t>SERMACS Inc. comprises nine southeastern states and one territory of the United States composed of Virginia, Kentucky, Tennessee, North Carolina, South Carolina, Georgia, Alabama, Mississippi, Florida, and Porto Rico.</a:t>
            </a:r>
          </a:p>
          <a:p>
            <a:pPr lvl="2" marL="1371600" indent="-457200" defTabSz="355600">
              <a:spcBef>
                <a:spcPts val="4700"/>
              </a:spcBef>
              <a:buSzPct val="27000"/>
              <a:buBlip>
                <a:blip r:embed="rId3"/>
              </a:buBlip>
              <a:defRPr sz="4000">
                <a:solidFill>
                  <a:srgbClr val="000000"/>
                </a:solidFill>
                <a:latin typeface="Graphik Light"/>
                <a:ea typeface="Graphik Light"/>
                <a:cs typeface="Graphik Light"/>
                <a:sym typeface="Graphik Light"/>
              </a:defRPr>
            </a:pPr>
            <a:r>
              <a:t>The Southwest Regional Meeting of the American Chemical Society encompass local sections which lie within or partially within the states of Texas, Oklahoma, New Mexico, Arkansas and Louisiana.</a:t>
            </a:r>
          </a:p>
        </p:txBody>
      </p:sp>
      <p:sp>
        <p:nvSpPr>
          <p:cNvPr id="193" name="Star"/>
          <p:cNvSpPr/>
          <p:nvPr/>
        </p:nvSpPr>
        <p:spPr>
          <a:xfrm>
            <a:off x="20198908" y="8257406"/>
            <a:ext cx="588585" cy="559777"/>
          </a:xfrm>
          <a:prstGeom prst="star5">
            <a:avLst>
              <a:gd name="adj" fmla="val 19100"/>
              <a:gd name="hf" fmla="val 105146"/>
              <a:gd name="vf" fmla="val 110557"/>
            </a:avLst>
          </a:prstGeom>
          <a:solidFill>
            <a:schemeClr val="accent6">
              <a:hueOff val="-107063"/>
              <a:satOff val="-8917"/>
              <a:lumOff val="-18413"/>
            </a:schemeClr>
          </a:solidFill>
          <a:ln w="12700">
            <a:miter lim="400000"/>
          </a:ln>
        </p:spPr>
        <p:txBody>
          <a:bodyPr lIns="50800" tIns="50800" rIns="50800" bIns="50800" anchor="ctr"/>
          <a:lstStyle/>
          <a:p>
            <a:pPr algn="ctr" defTabSz="825500">
              <a:spcBef>
                <a:spcPts val="0"/>
              </a:spcBef>
              <a:defRPr sz="3200">
                <a:solidFill>
                  <a:srgbClr val="FFFFFF"/>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 Without Students and Post-Docs…"/>
          <p:cNvSpPr txBox="1"/>
          <p:nvPr>
            <p:ph type="body" sz="quarter" idx="1"/>
          </p:nvPr>
        </p:nvSpPr>
        <p:spPr>
          <a:xfrm>
            <a:off x="1206500" y="11551169"/>
            <a:ext cx="10118669" cy="1522822"/>
          </a:xfrm>
          <a:prstGeom prst="rect">
            <a:avLst/>
          </a:prstGeom>
        </p:spPr>
        <p:txBody>
          <a:bodyPr/>
          <a:lstStyle/>
          <a:p>
            <a:pPr marL="246888" indent="-246888" defTabSz="192024">
              <a:spcBef>
                <a:spcPts val="2500"/>
              </a:spcBef>
              <a:defRPr sz="2160">
                <a:solidFill>
                  <a:srgbClr val="474747"/>
                </a:solidFill>
              </a:defRPr>
            </a:pPr>
            <a:r>
              <a:rPr>
                <a:solidFill>
                  <a:schemeClr val="accent1">
                    <a:satOff val="-9155"/>
                    <a:lumOff val="-32673"/>
                  </a:schemeClr>
                </a:solidFill>
              </a:rPr>
              <a:t>* Without Students and Post-Docs</a:t>
            </a:r>
            <a:r>
              <a:t> </a:t>
            </a:r>
          </a:p>
          <a:p>
            <a:pPr marL="246888" indent="-246888" defTabSz="192024">
              <a:spcBef>
                <a:spcPts val="2500"/>
              </a:spcBef>
              <a:defRPr sz="2160">
                <a:latin typeface="Graphik"/>
                <a:ea typeface="Graphik"/>
                <a:cs typeface="Graphik"/>
                <a:sym typeface="Graphik"/>
              </a:defRPr>
            </a:pPr>
            <a:r>
              <a:t>Demographic data herein reflects attendance at SERMACS 2021 and 2022.</a:t>
            </a:r>
          </a:p>
        </p:txBody>
      </p:sp>
      <p:graphicFrame>
        <p:nvGraphicFramePr>
          <p:cNvPr id="196" name="2D Pie Chart"/>
          <p:cNvGraphicFramePr/>
          <p:nvPr/>
        </p:nvGraphicFramePr>
        <p:xfrm>
          <a:off x="6837126" y="-2387946"/>
          <a:ext cx="19709666" cy="19709665"/>
        </p:xfrm>
        <a:graphic xmlns:a="http://schemas.openxmlformats.org/drawingml/2006/main">
          <a:graphicData uri="http://schemas.openxmlformats.org/drawingml/2006/chart">
            <c:chart xmlns:c="http://schemas.openxmlformats.org/drawingml/2006/chart" r:id="rId2"/>
          </a:graphicData>
        </a:graphic>
      </p:graphicFrame>
      <p:sp>
        <p:nvSpPr>
          <p:cNvPr id="197" name="The SERMACS/SWRM conferences attract attendees from various sectors to showcase their work, keep abreast of the latest scientific developments and network.…"/>
          <p:cNvSpPr txBox="1"/>
          <p:nvPr/>
        </p:nvSpPr>
        <p:spPr>
          <a:xfrm>
            <a:off x="771137" y="2316949"/>
            <a:ext cx="7158247" cy="85942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92607" indent="-292607" defTabSz="227584">
              <a:spcBef>
                <a:spcPts val="3000"/>
              </a:spcBef>
              <a:buSzPct val="100000"/>
              <a:buChar char="•"/>
              <a:defRPr sz="2559">
                <a:solidFill>
                  <a:srgbClr val="000000"/>
                </a:solidFill>
                <a:latin typeface="Graphik"/>
                <a:ea typeface="Graphik"/>
                <a:cs typeface="Graphik"/>
                <a:sym typeface="Graphik"/>
              </a:defRPr>
            </a:pPr>
            <a:r>
              <a:t>The SERMACS/SWRM conferences attract attendees from various sectors to showcase their work, keep abreast of the latest scientific developments and network. </a:t>
            </a:r>
          </a:p>
          <a:p>
            <a:pPr marL="292607" indent="-292607" defTabSz="227584">
              <a:spcBef>
                <a:spcPts val="3000"/>
              </a:spcBef>
              <a:buSzPct val="100000"/>
              <a:buChar char="•"/>
              <a:defRPr sz="2559">
                <a:solidFill>
                  <a:srgbClr val="000000"/>
                </a:solidFill>
                <a:latin typeface="Graphik"/>
                <a:ea typeface="Graphik"/>
                <a:cs typeface="Graphik"/>
                <a:sym typeface="Graphik"/>
              </a:defRPr>
            </a:pPr>
            <a:r>
              <a:t>The preponderance is from academic and government research while specific industry representation depends on a conference’s theme and programming.</a:t>
            </a:r>
          </a:p>
          <a:p>
            <a:pPr marL="292607" indent="-292607" defTabSz="227584">
              <a:spcBef>
                <a:spcPts val="3000"/>
              </a:spcBef>
              <a:buSzPct val="100000"/>
              <a:buChar char="•"/>
              <a:defRPr sz="2559">
                <a:solidFill>
                  <a:srgbClr val="000000"/>
                </a:solidFill>
                <a:latin typeface="Graphik"/>
                <a:ea typeface="Graphik"/>
                <a:cs typeface="Graphik"/>
                <a:sym typeface="Graphik"/>
              </a:defRPr>
            </a:pPr>
            <a:r>
              <a:t>Professionals from laboratory equipment, chemicals, educational and literature services showcase their products at these events.</a:t>
            </a:r>
          </a:p>
          <a:p>
            <a:pPr marL="292607" indent="-292607" defTabSz="227584">
              <a:spcBef>
                <a:spcPts val="3000"/>
              </a:spcBef>
              <a:buSzPct val="100000"/>
              <a:buChar char="•"/>
              <a:defRPr sz="2559">
                <a:solidFill>
                  <a:srgbClr val="000000"/>
                </a:solidFill>
                <a:latin typeface="Graphik"/>
                <a:ea typeface="Graphik"/>
                <a:cs typeface="Graphik"/>
                <a:sym typeface="Graphik"/>
              </a:defRPr>
            </a:pPr>
            <a:r>
              <a:t>The Joint SERMACS and SWRM conference is an excellent forum for recruiting  talent and help aspiring and professionals at all career stage becoming familiarized with your institution or enterprise.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DoubleTree by Hilton Hotel Orlando by SeaWorld…"/>
          <p:cNvSpPr txBox="1"/>
          <p:nvPr>
            <p:ph type="body" idx="21"/>
          </p:nvPr>
        </p:nvSpPr>
        <p:spPr>
          <a:xfrm>
            <a:off x="1206500" y="2295349"/>
            <a:ext cx="21971000" cy="2627713"/>
          </a:xfrm>
          <a:prstGeom prst="rect">
            <a:avLst/>
          </a:prstGeom>
          <a:extLst>
            <a:ext uri="{C572A759-6A51-4108-AA02-DFA0A04FC94B}">
              <ma14:wrappingTextBoxFlag xmlns:ma14="http://schemas.microsoft.com/office/mac/drawingml/2011/main" val="1"/>
            </a:ext>
          </a:extLst>
        </p:spPr>
        <p:txBody>
          <a:bodyPr/>
          <a:lstStyle/>
          <a:p>
            <a:pPr>
              <a:defRPr>
                <a:solidFill>
                  <a:srgbClr val="000000"/>
                </a:solidFill>
              </a:defRPr>
            </a:pPr>
            <a:r>
              <a:t>DoubleTree by Hilton Hotel Orlando by SeaWorld</a:t>
            </a:r>
          </a:p>
          <a:p>
            <a:pPr>
              <a:defRPr sz="4200">
                <a:solidFill>
                  <a:srgbClr val="000000"/>
                </a:solidFill>
              </a:defRPr>
            </a:pPr>
            <a:r>
              <a:t>10100 International Drive</a:t>
            </a:r>
          </a:p>
          <a:p>
            <a:pPr>
              <a:defRPr sz="4200">
                <a:solidFill>
                  <a:srgbClr val="000000"/>
                </a:solidFill>
              </a:defRPr>
            </a:pPr>
            <a:r>
              <a:t>Orlando, FL 32821</a:t>
            </a:r>
          </a:p>
        </p:txBody>
      </p:sp>
      <p:sp>
        <p:nvSpPr>
          <p:cNvPr id="200" name="Meeting Venue"/>
          <p:cNvSpPr txBox="1"/>
          <p:nvPr>
            <p:ph type="title"/>
          </p:nvPr>
        </p:nvSpPr>
        <p:spPr>
          <a:prstGeom prst="rect">
            <a:avLst/>
          </a:prstGeom>
        </p:spPr>
        <p:txBody>
          <a:bodyPr/>
          <a:lstStyle>
            <a:lvl1pPr defTabSz="2316479">
              <a:defRPr spc="-95" sz="9500"/>
            </a:lvl1pPr>
          </a:lstStyle>
          <a:p>
            <a:pPr/>
            <a:r>
              <a:t>Meeting Venue</a:t>
            </a:r>
          </a:p>
        </p:txBody>
      </p:sp>
      <p:sp>
        <p:nvSpPr>
          <p:cNvPr id="201" name="Our regional conference offers an unparalleled environment for exhibitors to showcase their products and network with the professionals associated with the American Chemical Society but in a more intimate setting.…"/>
          <p:cNvSpPr txBox="1"/>
          <p:nvPr/>
        </p:nvSpPr>
        <p:spPr>
          <a:xfrm>
            <a:off x="1206500" y="5096159"/>
            <a:ext cx="21971000" cy="701218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41375">
              <a:spcBef>
                <a:spcPts val="4500"/>
              </a:spcBef>
              <a:defRPr sz="3839">
                <a:solidFill>
                  <a:srgbClr val="000000"/>
                </a:solidFill>
              </a:defRPr>
            </a:pPr>
            <a:r>
              <a:t>Our regional conference offers an unparalleled environment for exhibitors to showcase their products and network with the professionals associated with the American Chemical Society but in a more intimate setting. </a:t>
            </a:r>
          </a:p>
          <a:p>
            <a:pPr defTabSz="341375">
              <a:spcBef>
                <a:spcPts val="4500"/>
              </a:spcBef>
              <a:defRPr sz="3839">
                <a:solidFill>
                  <a:srgbClr val="000000"/>
                </a:solidFill>
              </a:defRPr>
            </a:pPr>
            <a:r>
              <a:t>Orlando is situated in the middle of the Florida High-Tech Corridor, expanding from the Suncoast to the Space Coast, with a vibrant community involved in the aerospace, analytical, environmental, material, medical sciences and more. </a:t>
            </a:r>
          </a:p>
          <a:p>
            <a:pPr defTabSz="341375">
              <a:spcBef>
                <a:spcPts val="4500"/>
              </a:spcBef>
              <a:defRPr sz="3839">
                <a:solidFill>
                  <a:srgbClr val="000000"/>
                </a:solidFill>
              </a:defRPr>
            </a:pPr>
            <a:r>
              <a:t>We plan hosting poster sessions and coffee breaks in the exposition hall to maximize traffic near the exposition booths. We invite you to explore the many other options discussed below to increase your exposure before, during and after the conference.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DoubleTree by Hilton Orlando at SeaWorld is conveniently located between the Orange County Convention Center and SeaWorld,  and near popular Orlando attractions including Aquatica, Universal Studios Florida, and Walt Disney World theme parks."/>
          <p:cNvSpPr txBox="1"/>
          <p:nvPr>
            <p:ph type="body" sz="half" idx="1"/>
          </p:nvPr>
        </p:nvSpPr>
        <p:spPr>
          <a:xfrm>
            <a:off x="1206500" y="1624977"/>
            <a:ext cx="9189716" cy="10879539"/>
          </a:xfrm>
          <a:prstGeom prst="rect">
            <a:avLst/>
          </a:prstGeom>
        </p:spPr>
        <p:txBody>
          <a:bodyPr/>
          <a:lstStyle>
            <a:lvl1pPr>
              <a:defRPr>
                <a:solidFill>
                  <a:srgbClr val="000000"/>
                </a:solidFill>
              </a:defRPr>
            </a:lvl1pPr>
          </a:lstStyle>
          <a:p>
            <a:pPr/>
            <a:r>
              <a:t>DoubleTree by Hilton Orlando at SeaWorld is conveniently located between the Orange County Convention Center and SeaWorld,  and near popular Orlando attractions including Aquatica, Universal Studios Florida, and Walt Disney World theme parks.  </a:t>
            </a:r>
          </a:p>
        </p:txBody>
      </p:sp>
      <p:pic>
        <p:nvPicPr>
          <p:cNvPr id="204" name="Alternative venue map.jpg" descr="Alternative venue map.jpg"/>
          <p:cNvPicPr>
            <a:picLocks noChangeAspect="1"/>
          </p:cNvPicPr>
          <p:nvPr/>
        </p:nvPicPr>
        <p:blipFill>
          <a:blip r:embed="rId2">
            <a:extLst/>
          </a:blip>
          <a:stretch>
            <a:fillRect/>
          </a:stretch>
        </p:blipFill>
        <p:spPr>
          <a:xfrm>
            <a:off x="11273929" y="1610258"/>
            <a:ext cx="11749459" cy="11360588"/>
          </a:xfrm>
          <a:prstGeom prst="rect">
            <a:avLst/>
          </a:prstGeom>
          <a:ln w="12700">
            <a:miter lim="400000"/>
          </a:ln>
        </p:spPr>
      </p:pic>
      <p:pic>
        <p:nvPicPr>
          <p:cNvPr id="205" name="IMG_2925.avif" descr="IMG_2925.avif"/>
          <p:cNvPicPr>
            <a:picLocks noChangeAspect="1"/>
          </p:cNvPicPr>
          <p:nvPr/>
        </p:nvPicPr>
        <p:blipFill>
          <a:blip r:embed="rId3">
            <a:extLst/>
          </a:blip>
          <a:srcRect l="0" t="0" r="0" b="0"/>
          <a:stretch>
            <a:fillRect/>
          </a:stretch>
        </p:blipFill>
        <p:spPr>
          <a:xfrm>
            <a:off x="1787488" y="7437632"/>
            <a:ext cx="7488463" cy="55457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doubletree layout.jpeg" descr="doubletree layout.jpeg"/>
          <p:cNvPicPr>
            <a:picLocks noChangeAspect="1"/>
          </p:cNvPicPr>
          <p:nvPr>
            <p:ph type="pic" idx="21"/>
          </p:nvPr>
        </p:nvPicPr>
        <p:blipFill>
          <a:blip r:embed="rId2">
            <a:extLst/>
          </a:blip>
          <a:srcRect l="0" t="0" r="0" b="0"/>
          <a:stretch>
            <a:fillRect/>
          </a:stretch>
        </p:blipFill>
        <p:spPr>
          <a:xfrm>
            <a:off x="13844928" y="550068"/>
            <a:ext cx="9436535" cy="12615844"/>
          </a:xfrm>
          <a:prstGeom prst="rect">
            <a:avLst/>
          </a:prstGeom>
        </p:spPr>
      </p:pic>
      <p:sp>
        <p:nvSpPr>
          <p:cNvPr id="208" name="The Conference will occupy the three DoubleTree Hotel conference centers. The Exposition Hall is located in the Majestic Ballroom at the Palm Conference Center."/>
          <p:cNvSpPr txBox="1"/>
          <p:nvPr>
            <p:ph type="title"/>
          </p:nvPr>
        </p:nvSpPr>
        <p:spPr>
          <a:xfrm>
            <a:off x="1777198" y="606249"/>
            <a:ext cx="9779001" cy="6720464"/>
          </a:xfrm>
          <a:prstGeom prst="rect">
            <a:avLst/>
          </a:prstGeom>
        </p:spPr>
        <p:txBody>
          <a:bodyPr/>
          <a:lstStyle>
            <a:lvl1pPr defTabSz="355600">
              <a:lnSpc>
                <a:spcPct val="100000"/>
              </a:lnSpc>
              <a:spcBef>
                <a:spcPts val="4700"/>
              </a:spcBef>
              <a:defRPr spc="0" sz="4000">
                <a:solidFill>
                  <a:srgbClr val="000000"/>
                </a:solidFill>
                <a:latin typeface="Graphik Light"/>
                <a:ea typeface="Graphik Light"/>
                <a:cs typeface="Graphik Light"/>
                <a:sym typeface="Graphik Light"/>
              </a:defRPr>
            </a:lvl1pPr>
          </a:lstStyle>
          <a:p>
            <a:pPr/>
            <a:r>
              <a:t>The Conference will occupy the three DoubleTree Hotel conference centers. The Exposition Hall is located in the Majestic Ballroom at the Palm Conference Center.</a:t>
            </a:r>
          </a:p>
        </p:txBody>
      </p:sp>
      <p:sp>
        <p:nvSpPr>
          <p:cNvPr id="209" name="Arrow"/>
          <p:cNvSpPr/>
          <p:nvPr/>
        </p:nvSpPr>
        <p:spPr>
          <a:xfrm>
            <a:off x="19239638" y="1477900"/>
            <a:ext cx="4218888" cy="754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31" y="13115"/>
                </a:moveTo>
                <a:lnTo>
                  <a:pt x="6831" y="21600"/>
                </a:lnTo>
                <a:lnTo>
                  <a:pt x="0" y="10800"/>
                </a:lnTo>
                <a:lnTo>
                  <a:pt x="6831" y="0"/>
                </a:lnTo>
                <a:lnTo>
                  <a:pt x="6831" y="8485"/>
                </a:lnTo>
                <a:lnTo>
                  <a:pt x="21600" y="8485"/>
                </a:lnTo>
                <a:lnTo>
                  <a:pt x="21600" y="13115"/>
                </a:lnTo>
                <a:close/>
              </a:path>
            </a:pathLst>
          </a:custGeom>
          <a:solidFill>
            <a:srgbClr val="5E30EB"/>
          </a:solidFill>
          <a:ln w="12700">
            <a:miter lim="400000"/>
          </a:ln>
        </p:spPr>
        <p:txBody>
          <a:bodyPr lIns="50800" tIns="50800" rIns="50800" bIns="50800" anchor="ctr"/>
          <a:lstStyle/>
          <a:p>
            <a:pPr algn="ctr" defTabSz="825500">
              <a:spcBef>
                <a:spcPts val="0"/>
              </a:spcBef>
              <a:defRPr sz="3200">
                <a:solidFill>
                  <a:srgbClr val="FFFFFF"/>
                </a:solidFill>
              </a:defRPr>
            </a:pPr>
          </a:p>
        </p:txBody>
      </p:sp>
      <p:pic>
        <p:nvPicPr>
          <p:cNvPr id="210" name="IMG_2920.jpeg" descr="IMG_2920.jpeg"/>
          <p:cNvPicPr>
            <a:picLocks noChangeAspect="1"/>
          </p:cNvPicPr>
          <p:nvPr/>
        </p:nvPicPr>
        <p:blipFill>
          <a:blip r:embed="rId3">
            <a:extLst/>
          </a:blip>
          <a:stretch>
            <a:fillRect/>
          </a:stretch>
        </p:blipFill>
        <p:spPr>
          <a:xfrm>
            <a:off x="1777430" y="7784044"/>
            <a:ext cx="9318527" cy="528858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12" name="Table 1"/>
          <p:cNvGraphicFramePr/>
          <p:nvPr/>
        </p:nvGraphicFramePr>
        <p:xfrm>
          <a:off x="824739" y="2644032"/>
          <a:ext cx="18703301" cy="9857705"/>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3700143"/>
                <a:gridCol w="4620163"/>
                <a:gridCol w="10370293"/>
              </a:tblGrid>
              <a:tr h="956001">
                <a:tc>
                  <a:txBody>
                    <a:bodyPr/>
                    <a:lstStyle/>
                    <a:p>
                      <a:pPr algn="ctr" defTabSz="914400">
                        <a:defRPr sz="1800"/>
                      </a:pPr>
                      <a:r>
                        <a:rPr sz="3200"/>
                        <a:t>Exhibit Booth Type</a:t>
                      </a:r>
                    </a:p>
                  </a:txBody>
                  <a:tcPr marL="50800" marR="50800" marT="50800" marB="50800" anchor="ctr" anchorCtr="0" horzOverflow="overflow"/>
                </a:tc>
                <a:tc>
                  <a:txBody>
                    <a:bodyPr/>
                    <a:lstStyle/>
                    <a:p>
                      <a:pPr algn="ctr" defTabSz="914400">
                        <a:defRPr sz="1800"/>
                      </a:pPr>
                      <a:r>
                        <a:rPr sz="3200"/>
                        <a:t>Price</a:t>
                      </a:r>
                    </a:p>
                  </a:txBody>
                  <a:tcPr marL="50800" marR="50800" marT="50800" marB="50800" anchor="ctr" anchorCtr="0" horzOverflow="overflow"/>
                </a:tc>
                <a:tc>
                  <a:txBody>
                    <a:bodyPr/>
                    <a:lstStyle/>
                    <a:p>
                      <a:pPr algn="ctr" defTabSz="914400">
                        <a:defRPr sz="1800"/>
                      </a:pPr>
                      <a:r>
                        <a:rPr sz="3200"/>
                        <a:t>Benefits*</a:t>
                      </a:r>
                    </a:p>
                  </a:txBody>
                  <a:tcPr marL="50800" marR="50800" marT="50800" marB="50800" anchor="ctr" anchorCtr="0" horzOverflow="overflow"/>
                </a:tc>
              </a:tr>
              <a:tr h="5607335">
                <a:tc>
                  <a:txBody>
                    <a:bodyPr/>
                    <a:lstStyle/>
                    <a:p>
                      <a:pPr algn="l" defTabSz="914400">
                        <a:defRPr sz="1800"/>
                      </a:pPr>
                      <a:r>
                        <a:rPr sz="3200"/>
                        <a:t>Commercial 
Oct 27 and 28, 2025
</a:t>
                      </a:r>
                    </a:p>
                  </a:txBody>
                  <a:tcPr marL="50800" marR="50800" marT="50800" marB="50800" anchor="t" anchorCtr="0" horzOverflow="overflow"/>
                </a:tc>
                <a:tc>
                  <a:txBody>
                    <a:bodyPr/>
                    <a:lstStyle/>
                    <a:p>
                      <a:pPr algn="ctr" defTabSz="914400">
                        <a:defRPr sz="1800"/>
                      </a:pPr>
                      <a:r>
                        <a:rPr sz="3200"/>
                        <a:t>$1500
($1700 after Aug 1, 2025)</a:t>
                      </a:r>
                    </a:p>
                  </a:txBody>
                  <a:tcPr marL="50800" marR="50800" marT="50800" marB="50800" anchor="t" anchorCtr="0" horzOverflow="overflow"/>
                </a:tc>
                <a:tc>
                  <a:txBody>
                    <a:bodyPr/>
                    <a:lstStyle/>
                    <a:p>
                      <a:pPr algn="l" defTabSz="914400">
                        <a:defRPr sz="1800"/>
                      </a:pPr>
                      <a:r>
                        <a:rPr sz="3200"/>
                        <a:t>- Includes a 6ft skirted table, two chairs, one waste basket, one identification sign with booth number and general overhead illumination
- Two (2) exhibitor registrations, 
- Plus the benefits of Tangerine-level sponsorship.</a:t>
                      </a:r>
                    </a:p>
                  </a:txBody>
                  <a:tcPr marL="50800" marR="50800" marT="50800" marB="50800" anchor="t" anchorCtr="0" horzOverflow="overflow"/>
                </a:tc>
              </a:tr>
              <a:tr h="3281668">
                <a:tc>
                  <a:txBody>
                    <a:bodyPr/>
                    <a:lstStyle/>
                    <a:p>
                      <a:pPr algn="l" defTabSz="914400">
                        <a:defRPr sz="1800"/>
                      </a:pPr>
                      <a:r>
                        <a:rPr sz="3200"/>
                        <a:t>Grad Fair
Oct 26, 2025</a:t>
                      </a:r>
                    </a:p>
                  </a:txBody>
                  <a:tcPr marL="50800" marR="50800" marT="50800" marB="50800" anchor="t" anchorCtr="0" horzOverflow="overflow"/>
                </a:tc>
                <a:tc>
                  <a:txBody>
                    <a:bodyPr/>
                    <a:lstStyle/>
                    <a:p>
                      <a:pPr algn="ctr" defTabSz="914400">
                        <a:defRPr sz="1800"/>
                      </a:pPr>
                      <a:r>
                        <a:rPr sz="3200"/>
                        <a:t>$400
($600 after Aug 1, 2025)</a:t>
                      </a:r>
                    </a:p>
                  </a:txBody>
                  <a:tcPr marL="50800" marR="50800" marT="50800" marB="50800" anchor="t" anchorCtr="0" horzOverflow="overflow"/>
                </a:tc>
                <a:tc>
                  <a:txBody>
                    <a:bodyPr/>
                    <a:lstStyle/>
                    <a:p>
                      <a:pPr marL="365759" indent="-365759" algn="l" defTabSz="914400">
                        <a:buSzPct val="100000"/>
                        <a:buChar char="-"/>
                        <a:defRPr sz="3200"/>
                      </a:pPr>
                      <a:r>
                        <a:t>Includes a 6ft skirted table, two chairs one waste basket, one identification sign with booth number and general overhead illumination</a:t>
                      </a:r>
                    </a:p>
                    <a:p>
                      <a:pPr marL="365759" indent="-365759" algn="l" defTabSz="914400">
                        <a:buSzPct val="100000"/>
                        <a:buChar char="-"/>
                        <a:defRPr sz="3200"/>
                      </a:pPr>
                      <a:r>
                        <a:t>Two (2) Graduate Fair registration</a:t>
                      </a:r>
                    </a:p>
                    <a:p>
                      <a:pPr marL="365759" indent="-365759" algn="l" defTabSz="914400">
                        <a:buSzPct val="100000"/>
                        <a:buChar char="-"/>
                        <a:defRPr sz="3200"/>
                      </a:pPr>
                      <a:r>
                        <a:t>Website and mobile app listing.</a:t>
                      </a:r>
                    </a:p>
                  </a:txBody>
                  <a:tcPr marL="50800" marR="50800" marT="50800" marB="50800" anchor="t" anchorCtr="0" horzOverflow="overflow"/>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We are grateful to acknowledge your financial contribution to the Regional Meeting on our…"/>
          <p:cNvSpPr txBox="1"/>
          <p:nvPr>
            <p:ph type="body" idx="21"/>
          </p:nvPr>
        </p:nvSpPr>
        <p:spPr>
          <a:xfrm>
            <a:off x="1206500" y="2324100"/>
            <a:ext cx="21971000" cy="1621439"/>
          </a:xfrm>
          <a:prstGeom prst="rect">
            <a:avLst/>
          </a:prstGeom>
          <a:extLst>
            <a:ext uri="{C572A759-6A51-4108-AA02-DFA0A04FC94B}">
              <ma14:wrappingTextBoxFlag xmlns:ma14="http://schemas.microsoft.com/office/mac/drawingml/2011/main" val="1"/>
            </a:ext>
          </a:extLst>
        </p:spPr>
        <p:txBody>
          <a:bodyPr/>
          <a:lstStyle/>
          <a:p>
            <a:pPr defTabSz="619125">
              <a:defRPr sz="4125">
                <a:solidFill>
                  <a:srgbClr val="000000"/>
                </a:solidFill>
              </a:defRPr>
            </a:pPr>
            <a:r>
              <a:t>We are grateful to acknowledge your financial contribution to the Regional Meeting on our </a:t>
            </a:r>
          </a:p>
          <a:p>
            <a:pPr defTabSz="619125">
              <a:defRPr sz="4125">
                <a:solidFill>
                  <a:srgbClr val="000000"/>
                </a:solidFill>
              </a:defRPr>
            </a:pPr>
            <a:r>
              <a:t>Website and in the program </a:t>
            </a:r>
          </a:p>
        </p:txBody>
      </p:sp>
      <p:sp>
        <p:nvSpPr>
          <p:cNvPr id="215" name="Sponsorship"/>
          <p:cNvSpPr txBox="1"/>
          <p:nvPr>
            <p:ph type="title"/>
          </p:nvPr>
        </p:nvSpPr>
        <p:spPr>
          <a:prstGeom prst="rect">
            <a:avLst/>
          </a:prstGeom>
        </p:spPr>
        <p:txBody>
          <a:bodyPr/>
          <a:lstStyle>
            <a:lvl1pPr defTabSz="2316479">
              <a:defRPr spc="-95" sz="9500"/>
            </a:lvl1pPr>
          </a:lstStyle>
          <a:p>
            <a:pPr/>
            <a:r>
              <a:t>Sponsorship</a:t>
            </a:r>
          </a:p>
        </p:txBody>
      </p:sp>
      <p:sp>
        <p:nvSpPr>
          <p:cNvPr id="216" name="Contributions can take the form of:…"/>
          <p:cNvSpPr txBox="1"/>
          <p:nvPr>
            <p:ph type="body" sz="half" idx="1"/>
          </p:nvPr>
        </p:nvSpPr>
        <p:spPr>
          <a:xfrm>
            <a:off x="1206500" y="4248504"/>
            <a:ext cx="9248838" cy="8256012"/>
          </a:xfrm>
          <a:prstGeom prst="rect">
            <a:avLst/>
          </a:prstGeom>
        </p:spPr>
        <p:txBody>
          <a:bodyPr/>
          <a:lstStyle/>
          <a:p>
            <a:pPr marL="0" indent="0" defTabSz="341375">
              <a:spcBef>
                <a:spcPts val="4500"/>
              </a:spcBef>
              <a:buSzTx/>
              <a:buNone/>
              <a:defRPr sz="3839">
                <a:solidFill>
                  <a:srgbClr val="000000"/>
                </a:solidFill>
              </a:defRPr>
            </a:pPr>
            <a:r>
              <a:t>Contributions can take the form of:</a:t>
            </a:r>
          </a:p>
          <a:p>
            <a:pPr marL="438911" indent="-438911" defTabSz="341375">
              <a:spcBef>
                <a:spcPts val="4500"/>
              </a:spcBef>
              <a:buSzPct val="27000"/>
              <a:buBlip>
                <a:blip r:embed="rId2"/>
              </a:buBlip>
              <a:defRPr sz="3839">
                <a:solidFill>
                  <a:srgbClr val="000000"/>
                </a:solidFill>
              </a:defRPr>
            </a:pPr>
            <a:r>
              <a:t>Direct monetary contribution</a:t>
            </a:r>
          </a:p>
          <a:p>
            <a:pPr marL="438911" indent="-438911" defTabSz="341375">
              <a:spcBef>
                <a:spcPts val="4500"/>
              </a:spcBef>
              <a:buSzPct val="27000"/>
              <a:buBlip>
                <a:blip r:embed="rId2"/>
              </a:buBlip>
              <a:defRPr sz="3839">
                <a:solidFill>
                  <a:srgbClr val="000000"/>
                </a:solidFill>
              </a:defRPr>
            </a:pPr>
            <a:r>
              <a:t>Sponsorship of specific activities</a:t>
            </a:r>
          </a:p>
          <a:p>
            <a:pPr marL="438911" indent="-438911" defTabSz="341375">
              <a:spcBef>
                <a:spcPts val="4500"/>
              </a:spcBef>
              <a:buSzPct val="27000"/>
              <a:buBlip>
                <a:blip r:embed="rId2"/>
              </a:buBlip>
              <a:defRPr sz="3839">
                <a:solidFill>
                  <a:srgbClr val="000000"/>
                </a:solidFill>
              </a:defRPr>
            </a:pPr>
            <a:r>
              <a:t>Sponsorship of a specific technical session or of a speaker presentation</a:t>
            </a:r>
          </a:p>
          <a:p>
            <a:pPr marL="0" indent="0" defTabSz="341375">
              <a:spcBef>
                <a:spcPts val="4500"/>
              </a:spcBef>
              <a:buSzTx/>
              <a:buNone/>
              <a:defRPr sz="3839">
                <a:solidFill>
                  <a:srgbClr val="000000"/>
                </a:solidFill>
              </a:defRPr>
            </a:pPr>
            <a:r>
              <a:t>The total amount you chose from the Sponsorship, Advertising , and Recruitment categories determines the following level of benefits.</a:t>
            </a:r>
          </a:p>
        </p:txBody>
      </p:sp>
      <p:graphicFrame>
        <p:nvGraphicFramePr>
          <p:cNvPr id="217" name="Table 1"/>
          <p:cNvGraphicFramePr/>
          <p:nvPr/>
        </p:nvGraphicFramePr>
        <p:xfrm>
          <a:off x="12192000" y="4249511"/>
          <a:ext cx="10985500" cy="8256011"/>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3258224"/>
                <a:gridCol w="7714575"/>
              </a:tblGrid>
              <a:tr h="1177615">
                <a:tc>
                  <a:txBody>
                    <a:bodyPr/>
                    <a:lstStyle/>
                    <a:p>
                      <a:pPr algn="ctr" defTabSz="914400">
                        <a:defRPr sz="1800"/>
                      </a:pPr>
                      <a:r>
                        <a:rPr sz="3200"/>
                        <a:t>Sunshine</a:t>
                      </a:r>
                    </a:p>
                  </a:txBody>
                  <a:tcPr marL="50800" marR="50800" marT="50800" marB="50800" anchor="ctr" anchorCtr="0" horzOverflow="overflow"/>
                </a:tc>
                <a:tc>
                  <a:txBody>
                    <a:bodyPr/>
                    <a:lstStyle/>
                    <a:p>
                      <a:pPr algn="ctr" defTabSz="914400">
                        <a:defRPr sz="1800"/>
                      </a:pPr>
                      <a:r>
                        <a:rPr sz="3200"/>
                        <a:t>$25,000 +</a:t>
                      </a:r>
                    </a:p>
                  </a:txBody>
                  <a:tcPr marL="50800" marR="50800" marT="50800" marB="50800" anchor="ctr" anchorCtr="0" horzOverflow="overflow"/>
                </a:tc>
              </a:tr>
              <a:tr h="1177615">
                <a:tc>
                  <a:txBody>
                    <a:bodyPr/>
                    <a:lstStyle/>
                    <a:p>
                      <a:pPr algn="ctr" defTabSz="914400">
                        <a:defRPr sz="1800"/>
                      </a:pPr>
                      <a:r>
                        <a:rPr sz="3200"/>
                        <a:t>Grapefruit</a:t>
                      </a:r>
                    </a:p>
                  </a:txBody>
                  <a:tcPr marL="50800" marR="50800" marT="50800" marB="50800" anchor="ctr" anchorCtr="0" horzOverflow="overflow"/>
                </a:tc>
                <a:tc>
                  <a:txBody>
                    <a:bodyPr/>
                    <a:lstStyle/>
                    <a:p>
                      <a:pPr algn="ctr" defTabSz="914400">
                        <a:defRPr sz="1800"/>
                      </a:pPr>
                      <a:r>
                        <a:rPr sz="3200"/>
                        <a:t>$10,000 +</a:t>
                      </a:r>
                    </a:p>
                  </a:txBody>
                  <a:tcPr marL="50800" marR="50800" marT="50800" marB="50800" anchor="ctr" anchorCtr="0" horzOverflow="overflow"/>
                </a:tc>
              </a:tr>
              <a:tr h="1177615">
                <a:tc>
                  <a:txBody>
                    <a:bodyPr/>
                    <a:lstStyle/>
                    <a:p>
                      <a:pPr algn="ctr" defTabSz="914400">
                        <a:defRPr sz="1800"/>
                      </a:pPr>
                      <a:r>
                        <a:rPr sz="3200"/>
                        <a:t>Orange</a:t>
                      </a:r>
                    </a:p>
                  </a:txBody>
                  <a:tcPr marL="50800" marR="50800" marT="50800" marB="50800" anchor="ctr" anchorCtr="0" horzOverflow="overflow"/>
                </a:tc>
                <a:tc>
                  <a:txBody>
                    <a:bodyPr/>
                    <a:lstStyle/>
                    <a:p>
                      <a:pPr algn="ctr" defTabSz="914400">
                        <a:defRPr sz="1800"/>
                      </a:pPr>
                      <a:r>
                        <a:rPr sz="3200"/>
                        <a:t>$5,000 +</a:t>
                      </a:r>
                    </a:p>
                  </a:txBody>
                  <a:tcPr marL="50800" marR="50800" marT="50800" marB="50800" anchor="ctr" anchorCtr="0" horzOverflow="overflow"/>
                </a:tc>
              </a:tr>
              <a:tr h="1177615">
                <a:tc>
                  <a:txBody>
                    <a:bodyPr/>
                    <a:lstStyle/>
                    <a:p>
                      <a:pPr algn="ctr" defTabSz="914400">
                        <a:defRPr sz="1800"/>
                      </a:pPr>
                      <a:r>
                        <a:rPr sz="3200"/>
                        <a:t>Tangelo </a:t>
                      </a:r>
                    </a:p>
                  </a:txBody>
                  <a:tcPr marL="50800" marR="50800" marT="50800" marB="50800" anchor="ctr" anchorCtr="0" horzOverflow="overflow"/>
                </a:tc>
                <a:tc>
                  <a:txBody>
                    <a:bodyPr/>
                    <a:lstStyle/>
                    <a:p>
                      <a:pPr algn="ctr" defTabSz="914400">
                        <a:defRPr sz="1800"/>
                      </a:pPr>
                      <a:r>
                        <a:rPr sz="3200"/>
                        <a:t>$2,500 +</a:t>
                      </a:r>
                    </a:p>
                  </a:txBody>
                  <a:tcPr marL="50800" marR="50800" marT="50800" marB="50800" anchor="ctr" anchorCtr="0" horzOverflow="overflow"/>
                </a:tc>
              </a:tr>
              <a:tr h="1177615">
                <a:tc>
                  <a:txBody>
                    <a:bodyPr/>
                    <a:lstStyle/>
                    <a:p>
                      <a:pPr algn="ctr" defTabSz="914400">
                        <a:defRPr sz="1800"/>
                      </a:pPr>
                      <a:r>
                        <a:rPr sz="3200"/>
                        <a:t>Tangerine</a:t>
                      </a:r>
                    </a:p>
                  </a:txBody>
                  <a:tcPr marL="50800" marR="50800" marT="50800" marB="50800" anchor="ctr" anchorCtr="0" horzOverflow="overflow"/>
                </a:tc>
                <a:tc>
                  <a:txBody>
                    <a:bodyPr/>
                    <a:lstStyle/>
                    <a:p>
                      <a:pPr algn="ctr" defTabSz="914400">
                        <a:defRPr sz="1800"/>
                      </a:pPr>
                      <a:r>
                        <a:rPr sz="3200"/>
                        <a:t>$1,000 +</a:t>
                      </a:r>
                    </a:p>
                  </a:txBody>
                  <a:tcPr marL="50800" marR="50800" marT="50800" marB="50800" anchor="ctr" anchorCtr="0" horzOverflow="overflow"/>
                </a:tc>
              </a:tr>
              <a:tr h="1177615">
                <a:tc>
                  <a:txBody>
                    <a:bodyPr/>
                    <a:lstStyle/>
                    <a:p>
                      <a:pPr algn="ctr" defTabSz="914400">
                        <a:defRPr sz="1800"/>
                      </a:pPr>
                      <a:r>
                        <a:rPr sz="3200"/>
                        <a:t>Key Lime</a:t>
                      </a:r>
                    </a:p>
                  </a:txBody>
                  <a:tcPr marL="50800" marR="50800" marT="50800" marB="50800" anchor="ctr" anchorCtr="0" horzOverflow="overflow"/>
                </a:tc>
                <a:tc>
                  <a:txBody>
                    <a:bodyPr/>
                    <a:lstStyle/>
                    <a:p>
                      <a:pPr algn="ctr" defTabSz="914400">
                        <a:defRPr sz="1800"/>
                      </a:pPr>
                      <a:r>
                        <a:rPr sz="3200"/>
                        <a:t>$500 +</a:t>
                      </a:r>
                    </a:p>
                  </a:txBody>
                  <a:tcPr marL="50800" marR="50800" marT="50800" marB="50800" anchor="ctr" anchorCtr="0" horzOverflow="overflow"/>
                </a:tc>
              </a:tr>
              <a:tr h="1177615">
                <a:tc>
                  <a:txBody>
                    <a:bodyPr/>
                    <a:lstStyle/>
                    <a:p>
                      <a:pPr algn="ctr" defTabSz="914400">
                        <a:defRPr sz="1800"/>
                      </a:pPr>
                      <a:r>
                        <a:rPr sz="3200"/>
                        <a:t>Kumquat</a:t>
                      </a:r>
                    </a:p>
                  </a:txBody>
                  <a:tcPr marL="50800" marR="50800" marT="50800" marB="50800" anchor="ctr" anchorCtr="0" horzOverflow="overflow"/>
                </a:tc>
                <a:tc>
                  <a:txBody>
                    <a:bodyPr/>
                    <a:lstStyle/>
                    <a:p>
                      <a:pPr algn="ctr" defTabSz="914400">
                        <a:defRPr sz="1800"/>
                      </a:pPr>
                      <a:r>
                        <a:rPr sz="3200"/>
                        <a:t>$250 +</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